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1" r:id="rId1"/>
  </p:sldMasterIdLst>
  <p:notesMasterIdLst>
    <p:notesMasterId r:id="rId8"/>
  </p:notesMasterIdLst>
  <p:sldIdLst>
    <p:sldId id="256" r:id="rId2"/>
    <p:sldId id="265" r:id="rId3"/>
    <p:sldId id="260" r:id="rId4"/>
    <p:sldId id="262" r:id="rId5"/>
    <p:sldId id="264" r:id="rId6"/>
    <p:sldId id="26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4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1E38F-AFEC-4E2E-B862-DBD5E1D8AA1C}" type="datetimeFigureOut">
              <a:rPr lang="en-US" smtClean="0"/>
              <a:t>1/5/2023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67CC1-54A1-4625-BF25-1ED1F04096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1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4B7FA-BD14-F692-6C27-CC3D96DCB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46343-81E3-8F2A-4EDF-8FAB0197D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2A3CC-FB4C-C6BD-D630-7F6C0D44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864F-8E9A-4083-B309-3DFBBCE52AE3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C3111-D10C-266F-8556-C390CF650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D190-188D-29BE-F097-122E6B3B6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2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B508-6FE1-89B4-BF27-7890D2361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A20FA-3674-FC6D-3C09-D848539C4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BE5AE-6A71-B343-AD7A-6FCA752A7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9A02-00C8-45D8-8308-77493EEB95B8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3B8BD-D4AD-9BE8-4D9D-D1892878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631A5-70CD-EE60-8765-7EEA754ED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2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DC3647-4344-5056-AA6B-4800A27FB9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13108-1A2A-8A47-46CA-766920A86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268ED-3B4E-7BE2-B928-5777A1DB8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F22-423E-445C-A99C-B2F9E701CB0D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71268-3BBD-DE20-CE7A-8ABE51D0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F8404-52EB-B28C-0FC3-18E3B5BA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7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EEC82-724D-9273-C11D-0BC2CF8B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FEC3D-D7C9-1730-2EF1-CD1B01FC3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05090-962F-2C7F-5130-DD381759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C106-34B6-4AA8-AD27-33F95EE2B2BA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7194-4104-6FF4-41C3-27413B4B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660D9-30E1-C1AB-68DA-E175E59A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2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28D76-772C-26DA-94F7-259236FF5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8F749-9F8B-70AE-E460-0B9098E5E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0137A-16A6-1A72-B96B-E55772F9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DDF9-3143-4054-BD2F-FE2DD0A9E44C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92114-710E-7CE6-83DA-37AD34F1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04514-EFB7-AC76-0C7F-1D2C2E36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8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1A201-5BB7-60E7-CFD6-D58F66A3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997A2-772C-DFFC-3B35-A540DDF6C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C1CBD-4109-3C73-D68B-0A1881211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A2275-2EB2-2B76-B3BF-7653A672F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F138-1972-4F20-9AC9-739DAB6F27F8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B419A-31E5-6922-A4A6-41C77F44F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42582-3142-650E-E144-76986562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1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B50C2-D9E7-A49A-26EF-EE5284FE7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F19E3-2C05-D27D-774E-52E8574C3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B2789-2D3F-7641-C017-7C419EE0A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C7A8F-CD6D-4257-FFB3-D8559BBF5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64B7D-2358-CDC8-E297-98FC8D758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8CBF1-57B6-8E28-1958-BFE07F84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9923-1858-45E0-9635-4D0BDBF955C4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EF9F2A-1AD1-846A-740E-FBA55FE9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1E0662-0B95-E564-CE51-0DAA41FC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9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E351-1D16-8C2F-58B6-2054CA059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63F94-ED91-F11E-7018-D6DF439A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3C3FE-8835-4814-A46E-479A72C9F5A3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F73E8-79B2-CDC5-4A8E-46C0D96D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28922B-6E82-541A-90F4-BE359F61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8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19CF88-4E0B-3B9E-C2A4-FF64FDE4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6192C-2BB6-41B2-B640-4D93BC28AB4D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4E0DD-976D-6090-20AF-2F7E3B8F5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701BA-A29A-614E-0332-96398B417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81009-198F-8E60-255A-410924826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683B3-DF56-9A3D-3262-14B69B311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12FCC-0D18-4EAB-8A2F-710DFA7F8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BB832-F289-7279-BB24-63E08B47B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2078-CD88-4DFA-B250-2D71E732CA15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F0096-624A-585E-B2C5-2B95AABC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81294-F068-50A8-28B1-A63B947A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57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AD091-5CD8-FD5D-F60D-6792F24F0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CC9ED5-263A-2F3E-9AE7-4E1234A5C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66535-C0CC-3954-CD6D-19D8D0858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C128D-2F83-05A8-1625-5269B002C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1CEB-CD03-4790-B055-4CA1FDC51AAE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26CE1-257F-C563-747B-CFE2BD14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47209-C0EE-3C38-9C55-486B160E6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8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B442B-5101-4FE1-AEA7-4DA260B9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B3303-1262-DA91-30E5-B7018EA56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42FFC-61EC-FD67-C818-9B93CF150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83C14-5DC9-414B-9CCB-8500F31E566F}" type="datetime1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6C16A-C178-4DD5-E3DF-4B38C8635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05718-4EAC-542F-BBA4-7F01C9A76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15805-0E1E-4445-9A61-394D5C1C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6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065C-263F-4EA4-D351-4CE9AD26C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1513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en-US" sz="5300" b="1" dirty="0"/>
              <a:t>WHY JOIN ST. JOHN BAPTIST CHURCH</a:t>
            </a:r>
            <a:br>
              <a:rPr lang="en-US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0C6B0-F713-2E38-8B79-A459F1023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30837"/>
            <a:ext cx="9328727" cy="1642052"/>
          </a:xfrm>
        </p:spPr>
        <p:txBody>
          <a:bodyPr>
            <a:normAutofit/>
          </a:bodyPr>
          <a:lstStyle/>
          <a:p>
            <a:r>
              <a:rPr lang="en-US" sz="2400" i="0" dirty="0">
                <a:solidFill>
                  <a:srgbClr val="0A0909"/>
                </a:solidFill>
                <a:effectLst/>
                <a:latin typeface="Montserrat" panose="00000500000000000000" pitchFamily="2" charset="0"/>
              </a:rPr>
              <a:t>SJBC is firmly grounded in God’s word with an emphasis on worship, equipping believers of all ages, and showing God’s love to our local and global community through </a:t>
            </a:r>
            <a:r>
              <a:rPr lang="en-US" sz="2400" dirty="0">
                <a:solidFill>
                  <a:srgbClr val="0A0909"/>
                </a:solidFill>
                <a:effectLst/>
                <a:latin typeface="Montserrat" panose="00000500000000000000" pitchFamily="2" charset="0"/>
              </a:rPr>
              <a:t>serving</a:t>
            </a:r>
            <a:r>
              <a:rPr lang="en-US" sz="2400" i="0" dirty="0">
                <a:solidFill>
                  <a:srgbClr val="0A0909"/>
                </a:solidFill>
                <a:effectLst/>
                <a:latin typeface="Montserrat" panose="00000500000000000000" pitchFamily="2" charset="0"/>
              </a:rPr>
              <a:t>.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AFB8D3-D487-CD0F-3744-FB926E8BE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46909" y="6041362"/>
            <a:ext cx="8027093" cy="365125"/>
          </a:xfrm>
        </p:spPr>
        <p:txBody>
          <a:bodyPr/>
          <a:lstStyle/>
          <a:p>
            <a:pPr algn="ctr"/>
            <a:fld id="{94115805-0E1E-4445-9A61-394D5C1C861C}" type="slidenum">
              <a:rPr lang="en-US" sz="1200" b="1" smtClean="0"/>
              <a:pPr algn="ctr"/>
              <a:t>1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6741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39196-DB98-2239-B5D0-B99D6D846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47036" cy="102956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Succession Planning Rationale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4A107-9F79-79F9-C11B-2A1674285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1"/>
            <a:ext cx="10347036" cy="441576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SJBC 2023 Strategic Priorities, Goal 6: Proactively recruit, train, equip and utilize, God-gifted people for church ministry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Succession planning is the process of identifying critical positions and preparing people to fill 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others move on. 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successor is a person with the experience, knowledge, skills, and abilities to fill a vacant position. 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Succession planning helps ensure organizational continuity and performance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53CE6-3C08-E3D4-6351-BF2A91E79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3601" y="6041362"/>
            <a:ext cx="7140402" cy="365125"/>
          </a:xfrm>
        </p:spPr>
        <p:txBody>
          <a:bodyPr/>
          <a:lstStyle/>
          <a:p>
            <a:pPr algn="ctr"/>
            <a:fld id="{94115805-0E1E-4445-9A61-394D5C1C861C}" type="slidenum">
              <a:rPr lang="en-US" sz="1200" b="1" smtClean="0"/>
              <a:pPr algn="ctr"/>
              <a:t>2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7226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40440-98DF-53C7-84D0-73B97237C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Succession Planning Process </a:t>
            </a:r>
            <a:b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6EFE1-A037-FF8C-3D5B-7685F689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836"/>
            <a:ext cx="10515600" cy="4915190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1: Planning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a clear understanding of the task,  goals, expectations,  resources, deliverables, and schedule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2: Identify Critical Positions Most in Need of Successors</a:t>
            </a:r>
          </a:p>
          <a:p>
            <a:pPr marL="0" indent="0">
              <a:buNone/>
            </a:pP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1 - 2024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Operations Ministry Positions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2 -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Appointed Ministry Leader Positions (TBD)</a:t>
            </a:r>
          </a:p>
          <a:p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37D8A-2573-BB2C-DCAD-98790BC3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74983" y="6041362"/>
            <a:ext cx="7399020" cy="365125"/>
          </a:xfrm>
        </p:spPr>
        <p:txBody>
          <a:bodyPr/>
          <a:lstStyle/>
          <a:p>
            <a:pPr algn="ctr"/>
            <a:fld id="{94115805-0E1E-4445-9A61-394D5C1C861C}" type="slidenum">
              <a:rPr lang="en-US" sz="1200" b="1" smtClean="0"/>
              <a:pPr algn="ctr"/>
              <a:t>3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009020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8BDE2-15AB-1A3A-ADB1-10DF9BDB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855" y="110837"/>
            <a:ext cx="7751618" cy="1062182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Succession Planning Process (continued)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0DD95-9E18-E7F8-D40B-1A8702DD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060" y="1313728"/>
            <a:ext cx="10467879" cy="45869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3: Develop Position Profiles: </a:t>
            </a:r>
          </a:p>
          <a:p>
            <a:pPr marL="0" indent="0">
              <a:buNone/>
            </a:pPr>
            <a:endParaRPr lang="en-US" sz="1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duties, </a:t>
            </a:r>
            <a:r>
              <a:rPr lang="en-US" sz="1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experience, knowledge, skills, abilities, and time commitment required</a:t>
            </a:r>
          </a:p>
          <a:p>
            <a:pPr marL="0" indent="0">
              <a:buNone/>
            </a:pPr>
            <a:endParaRPr lang="en-US" sz="1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4: Identify Interested and Qualified Candidates:</a:t>
            </a:r>
            <a:r>
              <a:rPr lang="en-US" sz="1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ommunicate opportunities to serve SJBC in elected officer positions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ntegrate succession planning into the annual elections process</a:t>
            </a:r>
          </a:p>
          <a:p>
            <a:pPr marL="0" indent="0">
              <a:buNone/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AA8AE-25D9-DBC9-CD0F-65BD9F7C2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73" y="6041362"/>
            <a:ext cx="8036329" cy="365125"/>
          </a:xfrm>
        </p:spPr>
        <p:txBody>
          <a:bodyPr/>
          <a:lstStyle/>
          <a:p>
            <a:pPr algn="ctr"/>
            <a:fld id="{94115805-0E1E-4445-9A61-394D5C1C861C}" type="slidenum">
              <a:rPr lang="en-US" sz="1200" b="1" smtClean="0"/>
              <a:pPr algn="ctr"/>
              <a:t>4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14383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802EE-07A4-D282-97DA-F8306D831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Succession Planning Process (continued)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ABB79-BA03-FE25-9798-33AF6BC23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121" y="1553268"/>
            <a:ext cx="10775757" cy="43672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5: Train Interested Candidates and Newly Elected Officers: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orientation for interested candidates to build interest</a:t>
            </a:r>
          </a:p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elected officers, provide orientation, training and mentoring; commensurate with their knowledge and experience. </a:t>
            </a:r>
          </a:p>
          <a:p>
            <a:pPr marL="0" indent="0">
              <a:buNone/>
            </a:pPr>
            <a:endParaRPr lang="en-US" sz="3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6: Review Succession Planning: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Regularly monitor, evaluate, and update  the succession planning process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F1D07-1EE3-272A-B97D-3A8C6EAE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1636" y="6004417"/>
            <a:ext cx="8285711" cy="365125"/>
          </a:xfrm>
        </p:spPr>
        <p:txBody>
          <a:bodyPr/>
          <a:lstStyle/>
          <a:p>
            <a:pPr algn="ctr"/>
            <a:fld id="{94115805-0E1E-4445-9A61-394D5C1C861C}" type="slidenum">
              <a:rPr lang="en-US" sz="1200" b="1" smtClean="0"/>
              <a:pPr algn="ctr"/>
              <a:t>5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77291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18950-FE46-2800-746E-1E9950D2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5" y="2586181"/>
            <a:ext cx="8596668" cy="3075709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C2AF2-0AD0-4438-C268-F732DDE2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37871" y="5976708"/>
            <a:ext cx="7916257" cy="365125"/>
          </a:xfrm>
        </p:spPr>
        <p:txBody>
          <a:bodyPr/>
          <a:lstStyle/>
          <a:p>
            <a:pPr algn="ctr"/>
            <a:fld id="{94115805-0E1E-4445-9A61-394D5C1C861C}" type="slidenum">
              <a:rPr lang="en-US" sz="1200" b="1" smtClean="0"/>
              <a:pPr algn="ctr"/>
              <a:t>6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11745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296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Office Theme</vt:lpstr>
      <vt:lpstr>WHY JOIN ST. JOHN BAPTIST CHURCH </vt:lpstr>
      <vt:lpstr>Succession Planning Rationale  </vt:lpstr>
      <vt:lpstr>The Succession Planning Process  </vt:lpstr>
      <vt:lpstr>The Succession Planning Process (continued)</vt:lpstr>
      <vt:lpstr>The Succession Planning Process (continued)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Herrod</dc:creator>
  <cp:lastModifiedBy>Tony Herrod</cp:lastModifiedBy>
  <cp:revision>48</cp:revision>
  <cp:lastPrinted>2023-01-04T20:59:44Z</cp:lastPrinted>
  <dcterms:created xsi:type="dcterms:W3CDTF">2022-12-26T19:40:23Z</dcterms:created>
  <dcterms:modified xsi:type="dcterms:W3CDTF">2023-01-05T16:18:47Z</dcterms:modified>
</cp:coreProperties>
</file>